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351" r:id="rId5"/>
    <p:sldId id="259" r:id="rId6"/>
    <p:sldId id="261" r:id="rId7"/>
    <p:sldId id="264" r:id="rId8"/>
    <p:sldId id="268" r:id="rId9"/>
    <p:sldId id="260" r:id="rId10"/>
    <p:sldId id="728" r:id="rId11"/>
    <p:sldId id="352" r:id="rId12"/>
    <p:sldId id="266" r:id="rId13"/>
    <p:sldId id="265" r:id="rId14"/>
    <p:sldId id="347" r:id="rId15"/>
    <p:sldId id="729" r:id="rId16"/>
    <p:sldId id="720" r:id="rId17"/>
    <p:sldId id="724" r:id="rId18"/>
    <p:sldId id="722" r:id="rId19"/>
    <p:sldId id="354" r:id="rId20"/>
    <p:sldId id="479" r:id="rId21"/>
    <p:sldId id="480" r:id="rId22"/>
    <p:sldId id="474" r:id="rId23"/>
    <p:sldId id="473" r:id="rId24"/>
    <p:sldId id="566" r:id="rId25"/>
    <p:sldId id="4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/>
    <p:restoredTop sz="74422"/>
  </p:normalViewPr>
  <p:slideViewPr>
    <p:cSldViewPr snapToGrid="0" snapToObjects="1">
      <p:cViewPr varScale="1">
        <p:scale>
          <a:sx n="84" d="100"/>
          <a:sy n="84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“Given X, what does the future hold for Y?”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predicting server bandwidth from date, time, etc. 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9F919A-2684-4045-AA5C-E350A5292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prediction</a:t>
          </a:r>
          <a:br>
            <a:rPr lang="en-US" dirty="0"/>
          </a:br>
          <a:r>
            <a:rPr lang="en-US" dirty="0"/>
            <a:t>Limited </a:t>
          </a:r>
          <a:r>
            <a:rPr lang="en-US" i="1" dirty="0"/>
            <a:t>understanding?</a:t>
          </a:r>
          <a:endParaRPr lang="en-US" dirty="0"/>
        </a:p>
      </dgm:t>
    </dgm:pt>
    <dgm:pt modelId="{ED311E53-014F-4E0B-A34A-A7CC2F5FA985}" type="parTrans" cxnId="{4A4BDC5E-35CD-457B-AC81-C21923C4EA8E}">
      <dgm:prSet/>
      <dgm:spPr/>
      <dgm:t>
        <a:bodyPr/>
        <a:lstStyle/>
        <a:p>
          <a:endParaRPr lang="en-US"/>
        </a:p>
      </dgm:t>
    </dgm:pt>
    <dgm:pt modelId="{87E9EA9B-CC2B-43D4-84CE-C95E4A61DF51}" type="sibTrans" cxnId="{4A4BDC5E-35CD-457B-AC81-C21923C4EA8E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2A2D1B5A-E32F-47AA-8346-3BC774F3B8C7}" type="pres">
      <dgm:prSet presAssocID="{579F919A-2684-4045-AA5C-E350A5292C60}" presName="compNode" presStyleCnt="0"/>
      <dgm:spPr/>
    </dgm:pt>
    <dgm:pt modelId="{99217483-B75A-4C2B-A5A0-BDE9B407B95C}" type="pres">
      <dgm:prSet presAssocID="{579F919A-2684-4045-AA5C-E350A5292C6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23E0048-FDDC-410B-8B64-855A425F7615}" type="pres">
      <dgm:prSet presAssocID="{579F919A-2684-4045-AA5C-E350A5292C60}" presName="spaceRect" presStyleCnt="0"/>
      <dgm:spPr/>
    </dgm:pt>
    <dgm:pt modelId="{0FDC3027-CEB5-44B0-8716-5738F3358CBD}" type="pres">
      <dgm:prSet presAssocID="{579F919A-2684-4045-AA5C-E350A5292C6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3C4CE116-228E-3D45-B65B-865340A19416}" type="presOf" srcId="{579F919A-2684-4045-AA5C-E350A5292C60}" destId="{0FDC3027-CEB5-44B0-8716-5738F3358CBD}" srcOrd="0" destOrd="0" presId="urn:microsoft.com/office/officeart/2018/2/layout/IconLabelList"/>
    <dgm:cxn modelId="{4A4BDC5E-35CD-457B-AC81-C21923C4EA8E}" srcId="{17176446-DB42-46AF-BD52-05B8915B38CC}" destId="{579F919A-2684-4045-AA5C-E350A5292C60}" srcOrd="0" destOrd="0" parTransId="{ED311E53-014F-4E0B-A34A-A7CC2F5FA985}" sibTransId="{87E9EA9B-CC2B-43D4-84CE-C95E4A61DF51}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A2DEBD9E-71BF-E044-8410-352FA8CF8BF4}" type="presParOf" srcId="{F7185B99-544B-43DE-ACE9-D18A3AFACA05}" destId="{2A2D1B5A-E32F-47AA-8346-3BC774F3B8C7}" srcOrd="0" destOrd="0" presId="urn:microsoft.com/office/officeart/2018/2/layout/IconLabelList"/>
    <dgm:cxn modelId="{075AB812-7024-5D4B-A7D0-E34BACED1B58}" type="presParOf" srcId="{2A2D1B5A-E32F-47AA-8346-3BC774F3B8C7}" destId="{99217483-B75A-4C2B-A5A0-BDE9B407B95C}" srcOrd="0" destOrd="0" presId="urn:microsoft.com/office/officeart/2018/2/layout/IconLabelList"/>
    <dgm:cxn modelId="{51C558A6-10CE-A142-BBA9-DE03F1683E56}" type="presParOf" srcId="{2A2D1B5A-E32F-47AA-8346-3BC774F3B8C7}" destId="{923E0048-FDDC-410B-8B64-855A425F7615}" srcOrd="1" destOrd="0" presId="urn:microsoft.com/office/officeart/2018/2/layout/IconLabelList"/>
    <dgm:cxn modelId="{FA5357B9-6323-C44D-8AA7-C2D499CAA7AC}" type="presParOf" srcId="{2A2D1B5A-E32F-47AA-8346-3BC774F3B8C7}" destId="{0FDC3027-CEB5-44B0-8716-5738F3358C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D41F4-512D-4F22-8E5C-778AA7507D5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208F91-9A20-441A-ADE4-77D402910DD6}">
      <dgm:prSet/>
      <dgm:spPr/>
      <dgm:t>
        <a:bodyPr/>
        <a:lstStyle/>
        <a:p>
          <a:r>
            <a:rPr lang="en-US" dirty="0"/>
            <a:t>Description</a:t>
          </a:r>
        </a:p>
      </dgm:t>
    </dgm:pt>
    <dgm:pt modelId="{336617E0-000C-441B-93D5-804513FF9B71}" type="parTrans" cxnId="{4B3E17D0-3934-4EB3-9A3F-2B003E2DF74C}">
      <dgm:prSet/>
      <dgm:spPr/>
      <dgm:t>
        <a:bodyPr/>
        <a:lstStyle/>
        <a:p>
          <a:endParaRPr lang="en-US"/>
        </a:p>
      </dgm:t>
    </dgm:pt>
    <dgm:pt modelId="{4ADC319A-B8BF-426C-8E03-ECC3991A4F79}" type="sibTrans" cxnId="{4B3E17D0-3934-4EB3-9A3F-2B003E2DF74C}">
      <dgm:prSet/>
      <dgm:spPr/>
      <dgm:t>
        <a:bodyPr/>
        <a:lstStyle/>
        <a:p>
          <a:endParaRPr lang="en-US"/>
        </a:p>
      </dgm:t>
    </dgm:pt>
    <dgm:pt modelId="{BA7447B3-1A24-426E-BE7C-00D452BC1FD9}">
      <dgm:prSet/>
      <dgm:spPr/>
      <dgm:t>
        <a:bodyPr/>
        <a:lstStyle/>
        <a:p>
          <a:r>
            <a:rPr lang="en-US"/>
            <a:t>Explanation</a:t>
          </a:r>
        </a:p>
      </dgm:t>
    </dgm:pt>
    <dgm:pt modelId="{C0F842B6-5E4D-4DDD-A4CE-4CD24DA54C51}" type="parTrans" cxnId="{87F4EBFE-BCD0-438D-AC25-20EE25E58C8E}">
      <dgm:prSet/>
      <dgm:spPr/>
      <dgm:t>
        <a:bodyPr/>
        <a:lstStyle/>
        <a:p>
          <a:endParaRPr lang="en-US"/>
        </a:p>
      </dgm:t>
    </dgm:pt>
    <dgm:pt modelId="{F62D7443-99B8-4DA9-9A64-4326A7B4ACE2}" type="sibTrans" cxnId="{87F4EBFE-BCD0-438D-AC25-20EE25E58C8E}">
      <dgm:prSet/>
      <dgm:spPr/>
      <dgm:t>
        <a:bodyPr/>
        <a:lstStyle/>
        <a:p>
          <a:endParaRPr lang="en-US"/>
        </a:p>
      </dgm:t>
    </dgm:pt>
    <dgm:pt modelId="{6D105699-0B5B-4CAE-B6C0-98CA35C1B516}">
      <dgm:prSet/>
      <dgm:spPr/>
      <dgm:t>
        <a:bodyPr/>
        <a:lstStyle/>
        <a:p>
          <a:r>
            <a:rPr lang="en-US"/>
            <a:t>Prediction</a:t>
          </a:r>
        </a:p>
      </dgm:t>
    </dgm:pt>
    <dgm:pt modelId="{F940B941-AFF4-45D3-804A-8817AA6637E2}" type="parTrans" cxnId="{02B8976C-64D6-4E41-B0B0-75A74F89DC61}">
      <dgm:prSet/>
      <dgm:spPr/>
      <dgm:t>
        <a:bodyPr/>
        <a:lstStyle/>
        <a:p>
          <a:endParaRPr lang="en-US"/>
        </a:p>
      </dgm:t>
    </dgm:pt>
    <dgm:pt modelId="{D7B93A08-B03B-4FFF-BC96-D0C6515FEE4E}" type="sibTrans" cxnId="{02B8976C-64D6-4E41-B0B0-75A74F89DC61}">
      <dgm:prSet/>
      <dgm:spPr/>
      <dgm:t>
        <a:bodyPr/>
        <a:lstStyle/>
        <a:p>
          <a:endParaRPr lang="en-US"/>
        </a:p>
      </dgm:t>
    </dgm:pt>
    <dgm:pt modelId="{B498DBC6-6C8B-4A88-965E-E4AFFB7D44C1}">
      <dgm:prSet/>
      <dgm:spPr/>
      <dgm:t>
        <a:bodyPr/>
        <a:lstStyle/>
        <a:p>
          <a:r>
            <a:rPr lang="en-US"/>
            <a:t>Control</a:t>
          </a:r>
        </a:p>
      </dgm:t>
    </dgm:pt>
    <dgm:pt modelId="{AD677B68-A636-4B09-8C9E-37CA044AF5CA}" type="parTrans" cxnId="{F5761052-C5E2-4D8C-9697-D8267BBB4247}">
      <dgm:prSet/>
      <dgm:spPr/>
      <dgm:t>
        <a:bodyPr/>
        <a:lstStyle/>
        <a:p>
          <a:endParaRPr lang="en-US"/>
        </a:p>
      </dgm:t>
    </dgm:pt>
    <dgm:pt modelId="{823B12C9-3286-4ACF-8C78-C67691AE6F21}" type="sibTrans" cxnId="{F5761052-C5E2-4D8C-9697-D8267BBB4247}">
      <dgm:prSet/>
      <dgm:spPr/>
      <dgm:t>
        <a:bodyPr/>
        <a:lstStyle/>
        <a:p>
          <a:endParaRPr lang="en-US"/>
        </a:p>
      </dgm:t>
    </dgm:pt>
    <dgm:pt modelId="{3FAB3BFC-B7B4-6A4E-A830-6D4151F5E0CF}" type="pres">
      <dgm:prSet presAssocID="{77ED41F4-512D-4F22-8E5C-778AA7507D5A}" presName="Name0" presStyleCnt="0">
        <dgm:presLayoutVars>
          <dgm:dir/>
          <dgm:resizeHandles val="exact"/>
        </dgm:presLayoutVars>
      </dgm:prSet>
      <dgm:spPr/>
    </dgm:pt>
    <dgm:pt modelId="{F4F5EA70-4D62-9C43-8760-C25BFA8257D1}" type="pres">
      <dgm:prSet presAssocID="{39208F91-9A20-441A-ADE4-77D402910DD6}" presName="node" presStyleLbl="node1" presStyleIdx="0" presStyleCnt="4">
        <dgm:presLayoutVars>
          <dgm:bulletEnabled val="1"/>
        </dgm:presLayoutVars>
      </dgm:prSet>
      <dgm:spPr/>
    </dgm:pt>
    <dgm:pt modelId="{6244E22B-625C-184C-88F0-DCCE54552BC1}" type="pres">
      <dgm:prSet presAssocID="{4ADC319A-B8BF-426C-8E03-ECC3991A4F79}" presName="sibTrans" presStyleLbl="sibTrans1D1" presStyleIdx="0" presStyleCnt="3"/>
      <dgm:spPr/>
    </dgm:pt>
    <dgm:pt modelId="{38D155E0-BA4A-A047-BCE5-476EC536D66A}" type="pres">
      <dgm:prSet presAssocID="{4ADC319A-B8BF-426C-8E03-ECC3991A4F79}" presName="connectorText" presStyleLbl="sibTrans1D1" presStyleIdx="0" presStyleCnt="3"/>
      <dgm:spPr/>
    </dgm:pt>
    <dgm:pt modelId="{C91A247B-5A87-4740-88CD-5B59CC3AE77F}" type="pres">
      <dgm:prSet presAssocID="{BA7447B3-1A24-426E-BE7C-00D452BC1FD9}" presName="node" presStyleLbl="node1" presStyleIdx="1" presStyleCnt="4">
        <dgm:presLayoutVars>
          <dgm:bulletEnabled val="1"/>
        </dgm:presLayoutVars>
      </dgm:prSet>
      <dgm:spPr/>
    </dgm:pt>
    <dgm:pt modelId="{34B84D7D-DA47-134C-B9FD-D95E9F799A75}" type="pres">
      <dgm:prSet presAssocID="{F62D7443-99B8-4DA9-9A64-4326A7B4ACE2}" presName="sibTrans" presStyleLbl="sibTrans1D1" presStyleIdx="1" presStyleCnt="3"/>
      <dgm:spPr/>
    </dgm:pt>
    <dgm:pt modelId="{527DAE06-1ECC-D54B-8289-8FEBC75ABC3C}" type="pres">
      <dgm:prSet presAssocID="{F62D7443-99B8-4DA9-9A64-4326A7B4ACE2}" presName="connectorText" presStyleLbl="sibTrans1D1" presStyleIdx="1" presStyleCnt="3"/>
      <dgm:spPr/>
    </dgm:pt>
    <dgm:pt modelId="{68853678-4BE7-8B48-95F1-CBD482D118A2}" type="pres">
      <dgm:prSet presAssocID="{6D105699-0B5B-4CAE-B6C0-98CA35C1B516}" presName="node" presStyleLbl="node1" presStyleIdx="2" presStyleCnt="4">
        <dgm:presLayoutVars>
          <dgm:bulletEnabled val="1"/>
        </dgm:presLayoutVars>
      </dgm:prSet>
      <dgm:spPr/>
    </dgm:pt>
    <dgm:pt modelId="{E97071AE-C718-914B-B383-C6314A585A31}" type="pres">
      <dgm:prSet presAssocID="{D7B93A08-B03B-4FFF-BC96-D0C6515FEE4E}" presName="sibTrans" presStyleLbl="sibTrans1D1" presStyleIdx="2" presStyleCnt="3"/>
      <dgm:spPr/>
    </dgm:pt>
    <dgm:pt modelId="{3C1FCD49-1DF0-044D-8A53-ED5DB568CACA}" type="pres">
      <dgm:prSet presAssocID="{D7B93A08-B03B-4FFF-BC96-D0C6515FEE4E}" presName="connectorText" presStyleLbl="sibTrans1D1" presStyleIdx="2" presStyleCnt="3"/>
      <dgm:spPr/>
    </dgm:pt>
    <dgm:pt modelId="{B8B8F234-9490-6646-B09B-DE525E39E5FF}" type="pres">
      <dgm:prSet presAssocID="{B498DBC6-6C8B-4A88-965E-E4AFFB7D44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402503-F844-6A43-9352-AA6C33158639}" type="presOf" srcId="{F62D7443-99B8-4DA9-9A64-4326A7B4ACE2}" destId="{527DAE06-1ECC-D54B-8289-8FEBC75ABC3C}" srcOrd="1" destOrd="0" presId="urn:microsoft.com/office/officeart/2016/7/layout/RepeatingBendingProcessNew"/>
    <dgm:cxn modelId="{5546EC04-FD2E-4641-97EF-ECB316C341D0}" type="presOf" srcId="{BA7447B3-1A24-426E-BE7C-00D452BC1FD9}" destId="{C91A247B-5A87-4740-88CD-5B59CC3AE77F}" srcOrd="0" destOrd="0" presId="urn:microsoft.com/office/officeart/2016/7/layout/RepeatingBendingProcessNew"/>
    <dgm:cxn modelId="{AA737B09-FF58-A54A-91CF-E25F698DC6BF}" type="presOf" srcId="{D7B93A08-B03B-4FFF-BC96-D0C6515FEE4E}" destId="{3C1FCD49-1DF0-044D-8A53-ED5DB568CACA}" srcOrd="1" destOrd="0" presId="urn:microsoft.com/office/officeart/2016/7/layout/RepeatingBendingProcessNew"/>
    <dgm:cxn modelId="{3FC48720-6B51-694C-ACFE-C0EEB4A61F37}" type="presOf" srcId="{4ADC319A-B8BF-426C-8E03-ECC3991A4F79}" destId="{6244E22B-625C-184C-88F0-DCCE54552BC1}" srcOrd="0" destOrd="0" presId="urn:microsoft.com/office/officeart/2016/7/layout/RepeatingBendingProcessNew"/>
    <dgm:cxn modelId="{23DBD328-50BA-3442-863E-82CFFCC9F92F}" type="presOf" srcId="{B498DBC6-6C8B-4A88-965E-E4AFFB7D44C1}" destId="{B8B8F234-9490-6646-B09B-DE525E39E5FF}" srcOrd="0" destOrd="0" presId="urn:microsoft.com/office/officeart/2016/7/layout/RepeatingBendingProcessNew"/>
    <dgm:cxn modelId="{7481EF48-53AA-2D47-A532-A4B69ECE1BCD}" type="presOf" srcId="{4ADC319A-B8BF-426C-8E03-ECC3991A4F79}" destId="{38D155E0-BA4A-A047-BCE5-476EC536D66A}" srcOrd="1" destOrd="0" presId="urn:microsoft.com/office/officeart/2016/7/layout/RepeatingBendingProcessNew"/>
    <dgm:cxn modelId="{F5761052-C5E2-4D8C-9697-D8267BBB4247}" srcId="{77ED41F4-512D-4F22-8E5C-778AA7507D5A}" destId="{B498DBC6-6C8B-4A88-965E-E4AFFB7D44C1}" srcOrd="3" destOrd="0" parTransId="{AD677B68-A636-4B09-8C9E-37CA044AF5CA}" sibTransId="{823B12C9-3286-4ACF-8C78-C67691AE6F21}"/>
    <dgm:cxn modelId="{02B8976C-64D6-4E41-B0B0-75A74F89DC61}" srcId="{77ED41F4-512D-4F22-8E5C-778AA7507D5A}" destId="{6D105699-0B5B-4CAE-B6C0-98CA35C1B516}" srcOrd="2" destOrd="0" parTransId="{F940B941-AFF4-45D3-804A-8817AA6637E2}" sibTransId="{D7B93A08-B03B-4FFF-BC96-D0C6515FEE4E}"/>
    <dgm:cxn modelId="{99A57C7C-76E0-ED41-935E-36CBF238A48B}" type="presOf" srcId="{F62D7443-99B8-4DA9-9A64-4326A7B4ACE2}" destId="{34B84D7D-DA47-134C-B9FD-D95E9F799A75}" srcOrd="0" destOrd="0" presId="urn:microsoft.com/office/officeart/2016/7/layout/RepeatingBendingProcessNew"/>
    <dgm:cxn modelId="{833C7283-BDF2-7240-9BE8-3F554B4677C9}" type="presOf" srcId="{6D105699-0B5B-4CAE-B6C0-98CA35C1B516}" destId="{68853678-4BE7-8B48-95F1-CBD482D118A2}" srcOrd="0" destOrd="0" presId="urn:microsoft.com/office/officeart/2016/7/layout/RepeatingBendingProcessNew"/>
    <dgm:cxn modelId="{EF123CB4-8932-5348-9BF8-7E31A45EEA03}" type="presOf" srcId="{77ED41F4-512D-4F22-8E5C-778AA7507D5A}" destId="{3FAB3BFC-B7B4-6A4E-A830-6D4151F5E0CF}" srcOrd="0" destOrd="0" presId="urn:microsoft.com/office/officeart/2016/7/layout/RepeatingBendingProcessNew"/>
    <dgm:cxn modelId="{4B3E17D0-3934-4EB3-9A3F-2B003E2DF74C}" srcId="{77ED41F4-512D-4F22-8E5C-778AA7507D5A}" destId="{39208F91-9A20-441A-ADE4-77D402910DD6}" srcOrd="0" destOrd="0" parTransId="{336617E0-000C-441B-93D5-804513FF9B71}" sibTransId="{4ADC319A-B8BF-426C-8E03-ECC3991A4F79}"/>
    <dgm:cxn modelId="{D16CF9DB-D541-A243-AE68-AF3D21AB764D}" type="presOf" srcId="{D7B93A08-B03B-4FFF-BC96-D0C6515FEE4E}" destId="{E97071AE-C718-914B-B383-C6314A585A31}" srcOrd="0" destOrd="0" presId="urn:microsoft.com/office/officeart/2016/7/layout/RepeatingBendingProcessNew"/>
    <dgm:cxn modelId="{1FF739F3-37A3-974C-81F8-D0DD7DB551F1}" type="presOf" srcId="{39208F91-9A20-441A-ADE4-77D402910DD6}" destId="{F4F5EA70-4D62-9C43-8760-C25BFA8257D1}" srcOrd="0" destOrd="0" presId="urn:microsoft.com/office/officeart/2016/7/layout/RepeatingBendingProcessNew"/>
    <dgm:cxn modelId="{87F4EBFE-BCD0-438D-AC25-20EE25E58C8E}" srcId="{77ED41F4-512D-4F22-8E5C-778AA7507D5A}" destId="{BA7447B3-1A24-426E-BE7C-00D452BC1FD9}" srcOrd="1" destOrd="0" parTransId="{C0F842B6-5E4D-4DDD-A4CE-4CD24DA54C51}" sibTransId="{F62D7443-99B8-4DA9-9A64-4326A7B4ACE2}"/>
    <dgm:cxn modelId="{FAFCBBCA-8C80-D044-80EB-C4044EB49E23}" type="presParOf" srcId="{3FAB3BFC-B7B4-6A4E-A830-6D4151F5E0CF}" destId="{F4F5EA70-4D62-9C43-8760-C25BFA8257D1}" srcOrd="0" destOrd="0" presId="urn:microsoft.com/office/officeart/2016/7/layout/RepeatingBendingProcessNew"/>
    <dgm:cxn modelId="{696A419F-AAED-7940-9A98-E1E1013F8789}" type="presParOf" srcId="{3FAB3BFC-B7B4-6A4E-A830-6D4151F5E0CF}" destId="{6244E22B-625C-184C-88F0-DCCE54552BC1}" srcOrd="1" destOrd="0" presId="urn:microsoft.com/office/officeart/2016/7/layout/RepeatingBendingProcessNew"/>
    <dgm:cxn modelId="{722B62E4-09C5-6849-A9C1-35EA3E177233}" type="presParOf" srcId="{6244E22B-625C-184C-88F0-DCCE54552BC1}" destId="{38D155E0-BA4A-A047-BCE5-476EC536D66A}" srcOrd="0" destOrd="0" presId="urn:microsoft.com/office/officeart/2016/7/layout/RepeatingBendingProcessNew"/>
    <dgm:cxn modelId="{8876F7F2-2467-D94F-BD00-38095714384C}" type="presParOf" srcId="{3FAB3BFC-B7B4-6A4E-A830-6D4151F5E0CF}" destId="{C91A247B-5A87-4740-88CD-5B59CC3AE77F}" srcOrd="2" destOrd="0" presId="urn:microsoft.com/office/officeart/2016/7/layout/RepeatingBendingProcessNew"/>
    <dgm:cxn modelId="{117BB6CD-B386-9847-84D8-AB609C71118A}" type="presParOf" srcId="{3FAB3BFC-B7B4-6A4E-A830-6D4151F5E0CF}" destId="{34B84D7D-DA47-134C-B9FD-D95E9F799A75}" srcOrd="3" destOrd="0" presId="urn:microsoft.com/office/officeart/2016/7/layout/RepeatingBendingProcessNew"/>
    <dgm:cxn modelId="{BB152273-E32F-674F-9D4A-BE45E67F4BD3}" type="presParOf" srcId="{34B84D7D-DA47-134C-B9FD-D95E9F799A75}" destId="{527DAE06-1ECC-D54B-8289-8FEBC75ABC3C}" srcOrd="0" destOrd="0" presId="urn:microsoft.com/office/officeart/2016/7/layout/RepeatingBendingProcessNew"/>
    <dgm:cxn modelId="{75B1C590-0E37-8548-A432-D566D08B1CDA}" type="presParOf" srcId="{3FAB3BFC-B7B4-6A4E-A830-6D4151F5E0CF}" destId="{68853678-4BE7-8B48-95F1-CBD482D118A2}" srcOrd="4" destOrd="0" presId="urn:microsoft.com/office/officeart/2016/7/layout/RepeatingBendingProcessNew"/>
    <dgm:cxn modelId="{91AACCE3-AF6E-AF4C-8E78-06BA1D3E1951}" type="presParOf" srcId="{3FAB3BFC-B7B4-6A4E-A830-6D4151F5E0CF}" destId="{E97071AE-C718-914B-B383-C6314A585A31}" srcOrd="5" destOrd="0" presId="urn:microsoft.com/office/officeart/2016/7/layout/RepeatingBendingProcessNew"/>
    <dgm:cxn modelId="{05309249-E9DD-954A-821B-941D99D07DF5}" type="presParOf" srcId="{E97071AE-C718-914B-B383-C6314A585A31}" destId="{3C1FCD49-1DF0-044D-8A53-ED5DB568CACA}" srcOrd="0" destOrd="0" presId="urn:microsoft.com/office/officeart/2016/7/layout/RepeatingBendingProcessNew"/>
    <dgm:cxn modelId="{B7825450-1DBA-5F43-8AFC-038D0EEF359F}" type="presParOf" srcId="{3FAB3BFC-B7B4-6A4E-A830-6D4151F5E0CF}" destId="{B8B8F234-9490-6646-B09B-DE525E39E5F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D41F4-512D-4F22-8E5C-778AA7507D5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208F91-9A20-441A-ADE4-77D402910DD6}">
      <dgm:prSet/>
      <dgm:spPr/>
      <dgm:t>
        <a:bodyPr/>
        <a:lstStyle/>
        <a:p>
          <a:r>
            <a:rPr lang="en-US" dirty="0"/>
            <a:t>Description</a:t>
          </a:r>
        </a:p>
      </dgm:t>
    </dgm:pt>
    <dgm:pt modelId="{336617E0-000C-441B-93D5-804513FF9B71}" type="parTrans" cxnId="{4B3E17D0-3934-4EB3-9A3F-2B003E2DF74C}">
      <dgm:prSet/>
      <dgm:spPr/>
      <dgm:t>
        <a:bodyPr/>
        <a:lstStyle/>
        <a:p>
          <a:endParaRPr lang="en-US"/>
        </a:p>
      </dgm:t>
    </dgm:pt>
    <dgm:pt modelId="{4ADC319A-B8BF-426C-8E03-ECC3991A4F79}" type="sibTrans" cxnId="{4B3E17D0-3934-4EB3-9A3F-2B003E2DF74C}">
      <dgm:prSet/>
      <dgm:spPr/>
      <dgm:t>
        <a:bodyPr/>
        <a:lstStyle/>
        <a:p>
          <a:endParaRPr lang="en-US"/>
        </a:p>
      </dgm:t>
    </dgm:pt>
    <dgm:pt modelId="{BA7447B3-1A24-426E-BE7C-00D452BC1FD9}">
      <dgm:prSet/>
      <dgm:spPr/>
      <dgm:t>
        <a:bodyPr/>
        <a:lstStyle/>
        <a:p>
          <a:r>
            <a:rPr lang="en-US"/>
            <a:t>Explanation</a:t>
          </a:r>
        </a:p>
      </dgm:t>
    </dgm:pt>
    <dgm:pt modelId="{C0F842B6-5E4D-4DDD-A4CE-4CD24DA54C51}" type="parTrans" cxnId="{87F4EBFE-BCD0-438D-AC25-20EE25E58C8E}">
      <dgm:prSet/>
      <dgm:spPr/>
      <dgm:t>
        <a:bodyPr/>
        <a:lstStyle/>
        <a:p>
          <a:endParaRPr lang="en-US"/>
        </a:p>
      </dgm:t>
    </dgm:pt>
    <dgm:pt modelId="{F62D7443-99B8-4DA9-9A64-4326A7B4ACE2}" type="sibTrans" cxnId="{87F4EBFE-BCD0-438D-AC25-20EE25E58C8E}">
      <dgm:prSet/>
      <dgm:spPr/>
      <dgm:t>
        <a:bodyPr/>
        <a:lstStyle/>
        <a:p>
          <a:endParaRPr lang="en-US"/>
        </a:p>
      </dgm:t>
    </dgm:pt>
    <dgm:pt modelId="{6D105699-0B5B-4CAE-B6C0-98CA35C1B516}">
      <dgm:prSet/>
      <dgm:spPr/>
      <dgm:t>
        <a:bodyPr/>
        <a:lstStyle/>
        <a:p>
          <a:r>
            <a:rPr lang="en-US"/>
            <a:t>Prediction</a:t>
          </a:r>
        </a:p>
      </dgm:t>
    </dgm:pt>
    <dgm:pt modelId="{F940B941-AFF4-45D3-804A-8817AA6637E2}" type="parTrans" cxnId="{02B8976C-64D6-4E41-B0B0-75A74F89DC61}">
      <dgm:prSet/>
      <dgm:spPr/>
      <dgm:t>
        <a:bodyPr/>
        <a:lstStyle/>
        <a:p>
          <a:endParaRPr lang="en-US"/>
        </a:p>
      </dgm:t>
    </dgm:pt>
    <dgm:pt modelId="{D7B93A08-B03B-4FFF-BC96-D0C6515FEE4E}" type="sibTrans" cxnId="{02B8976C-64D6-4E41-B0B0-75A74F89DC61}">
      <dgm:prSet/>
      <dgm:spPr/>
      <dgm:t>
        <a:bodyPr/>
        <a:lstStyle/>
        <a:p>
          <a:endParaRPr lang="en-US"/>
        </a:p>
      </dgm:t>
    </dgm:pt>
    <dgm:pt modelId="{B498DBC6-6C8B-4A88-965E-E4AFFB7D44C1}">
      <dgm:prSet/>
      <dgm:spPr/>
      <dgm:t>
        <a:bodyPr/>
        <a:lstStyle/>
        <a:p>
          <a:r>
            <a:rPr lang="en-US"/>
            <a:t>Control</a:t>
          </a:r>
        </a:p>
      </dgm:t>
    </dgm:pt>
    <dgm:pt modelId="{AD677B68-A636-4B09-8C9E-37CA044AF5CA}" type="parTrans" cxnId="{F5761052-C5E2-4D8C-9697-D8267BBB4247}">
      <dgm:prSet/>
      <dgm:spPr/>
      <dgm:t>
        <a:bodyPr/>
        <a:lstStyle/>
        <a:p>
          <a:endParaRPr lang="en-US"/>
        </a:p>
      </dgm:t>
    </dgm:pt>
    <dgm:pt modelId="{823B12C9-3286-4ACF-8C78-C67691AE6F21}" type="sibTrans" cxnId="{F5761052-C5E2-4D8C-9697-D8267BBB4247}">
      <dgm:prSet/>
      <dgm:spPr/>
      <dgm:t>
        <a:bodyPr/>
        <a:lstStyle/>
        <a:p>
          <a:endParaRPr lang="en-US"/>
        </a:p>
      </dgm:t>
    </dgm:pt>
    <dgm:pt modelId="{3FAB3BFC-B7B4-6A4E-A830-6D4151F5E0CF}" type="pres">
      <dgm:prSet presAssocID="{77ED41F4-512D-4F22-8E5C-778AA7507D5A}" presName="Name0" presStyleCnt="0">
        <dgm:presLayoutVars>
          <dgm:dir/>
          <dgm:resizeHandles val="exact"/>
        </dgm:presLayoutVars>
      </dgm:prSet>
      <dgm:spPr/>
    </dgm:pt>
    <dgm:pt modelId="{F4F5EA70-4D62-9C43-8760-C25BFA8257D1}" type="pres">
      <dgm:prSet presAssocID="{39208F91-9A20-441A-ADE4-77D402910DD6}" presName="node" presStyleLbl="node1" presStyleIdx="0" presStyleCnt="4">
        <dgm:presLayoutVars>
          <dgm:bulletEnabled val="1"/>
        </dgm:presLayoutVars>
      </dgm:prSet>
      <dgm:spPr/>
    </dgm:pt>
    <dgm:pt modelId="{6244E22B-625C-184C-88F0-DCCE54552BC1}" type="pres">
      <dgm:prSet presAssocID="{4ADC319A-B8BF-426C-8E03-ECC3991A4F79}" presName="sibTrans" presStyleLbl="sibTrans1D1" presStyleIdx="0" presStyleCnt="3"/>
      <dgm:spPr/>
    </dgm:pt>
    <dgm:pt modelId="{38D155E0-BA4A-A047-BCE5-476EC536D66A}" type="pres">
      <dgm:prSet presAssocID="{4ADC319A-B8BF-426C-8E03-ECC3991A4F79}" presName="connectorText" presStyleLbl="sibTrans1D1" presStyleIdx="0" presStyleCnt="3"/>
      <dgm:spPr/>
    </dgm:pt>
    <dgm:pt modelId="{C91A247B-5A87-4740-88CD-5B59CC3AE77F}" type="pres">
      <dgm:prSet presAssocID="{BA7447B3-1A24-426E-BE7C-00D452BC1FD9}" presName="node" presStyleLbl="node1" presStyleIdx="1" presStyleCnt="4">
        <dgm:presLayoutVars>
          <dgm:bulletEnabled val="1"/>
        </dgm:presLayoutVars>
      </dgm:prSet>
      <dgm:spPr/>
    </dgm:pt>
    <dgm:pt modelId="{34B84D7D-DA47-134C-B9FD-D95E9F799A75}" type="pres">
      <dgm:prSet presAssocID="{F62D7443-99B8-4DA9-9A64-4326A7B4ACE2}" presName="sibTrans" presStyleLbl="sibTrans1D1" presStyleIdx="1" presStyleCnt="3"/>
      <dgm:spPr/>
    </dgm:pt>
    <dgm:pt modelId="{527DAE06-1ECC-D54B-8289-8FEBC75ABC3C}" type="pres">
      <dgm:prSet presAssocID="{F62D7443-99B8-4DA9-9A64-4326A7B4ACE2}" presName="connectorText" presStyleLbl="sibTrans1D1" presStyleIdx="1" presStyleCnt="3"/>
      <dgm:spPr/>
    </dgm:pt>
    <dgm:pt modelId="{68853678-4BE7-8B48-95F1-CBD482D118A2}" type="pres">
      <dgm:prSet presAssocID="{6D105699-0B5B-4CAE-B6C0-98CA35C1B516}" presName="node" presStyleLbl="node1" presStyleIdx="2" presStyleCnt="4">
        <dgm:presLayoutVars>
          <dgm:bulletEnabled val="1"/>
        </dgm:presLayoutVars>
      </dgm:prSet>
      <dgm:spPr/>
    </dgm:pt>
    <dgm:pt modelId="{E97071AE-C718-914B-B383-C6314A585A31}" type="pres">
      <dgm:prSet presAssocID="{D7B93A08-B03B-4FFF-BC96-D0C6515FEE4E}" presName="sibTrans" presStyleLbl="sibTrans1D1" presStyleIdx="2" presStyleCnt="3"/>
      <dgm:spPr/>
    </dgm:pt>
    <dgm:pt modelId="{3C1FCD49-1DF0-044D-8A53-ED5DB568CACA}" type="pres">
      <dgm:prSet presAssocID="{D7B93A08-B03B-4FFF-BC96-D0C6515FEE4E}" presName="connectorText" presStyleLbl="sibTrans1D1" presStyleIdx="2" presStyleCnt="3"/>
      <dgm:spPr/>
    </dgm:pt>
    <dgm:pt modelId="{B8B8F234-9490-6646-B09B-DE525E39E5FF}" type="pres">
      <dgm:prSet presAssocID="{B498DBC6-6C8B-4A88-965E-E4AFFB7D44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402503-F844-6A43-9352-AA6C33158639}" type="presOf" srcId="{F62D7443-99B8-4DA9-9A64-4326A7B4ACE2}" destId="{527DAE06-1ECC-D54B-8289-8FEBC75ABC3C}" srcOrd="1" destOrd="0" presId="urn:microsoft.com/office/officeart/2016/7/layout/RepeatingBendingProcessNew"/>
    <dgm:cxn modelId="{5546EC04-FD2E-4641-97EF-ECB316C341D0}" type="presOf" srcId="{BA7447B3-1A24-426E-BE7C-00D452BC1FD9}" destId="{C91A247B-5A87-4740-88CD-5B59CC3AE77F}" srcOrd="0" destOrd="0" presId="urn:microsoft.com/office/officeart/2016/7/layout/RepeatingBendingProcessNew"/>
    <dgm:cxn modelId="{AA737B09-FF58-A54A-91CF-E25F698DC6BF}" type="presOf" srcId="{D7B93A08-B03B-4FFF-BC96-D0C6515FEE4E}" destId="{3C1FCD49-1DF0-044D-8A53-ED5DB568CACA}" srcOrd="1" destOrd="0" presId="urn:microsoft.com/office/officeart/2016/7/layout/RepeatingBendingProcessNew"/>
    <dgm:cxn modelId="{3FC48720-6B51-694C-ACFE-C0EEB4A61F37}" type="presOf" srcId="{4ADC319A-B8BF-426C-8E03-ECC3991A4F79}" destId="{6244E22B-625C-184C-88F0-DCCE54552BC1}" srcOrd="0" destOrd="0" presId="urn:microsoft.com/office/officeart/2016/7/layout/RepeatingBendingProcessNew"/>
    <dgm:cxn modelId="{23DBD328-50BA-3442-863E-82CFFCC9F92F}" type="presOf" srcId="{B498DBC6-6C8B-4A88-965E-E4AFFB7D44C1}" destId="{B8B8F234-9490-6646-B09B-DE525E39E5FF}" srcOrd="0" destOrd="0" presId="urn:microsoft.com/office/officeart/2016/7/layout/RepeatingBendingProcessNew"/>
    <dgm:cxn modelId="{7481EF48-53AA-2D47-A532-A4B69ECE1BCD}" type="presOf" srcId="{4ADC319A-B8BF-426C-8E03-ECC3991A4F79}" destId="{38D155E0-BA4A-A047-BCE5-476EC536D66A}" srcOrd="1" destOrd="0" presId="urn:microsoft.com/office/officeart/2016/7/layout/RepeatingBendingProcessNew"/>
    <dgm:cxn modelId="{F5761052-C5E2-4D8C-9697-D8267BBB4247}" srcId="{77ED41F4-512D-4F22-8E5C-778AA7507D5A}" destId="{B498DBC6-6C8B-4A88-965E-E4AFFB7D44C1}" srcOrd="3" destOrd="0" parTransId="{AD677B68-A636-4B09-8C9E-37CA044AF5CA}" sibTransId="{823B12C9-3286-4ACF-8C78-C67691AE6F21}"/>
    <dgm:cxn modelId="{02B8976C-64D6-4E41-B0B0-75A74F89DC61}" srcId="{77ED41F4-512D-4F22-8E5C-778AA7507D5A}" destId="{6D105699-0B5B-4CAE-B6C0-98CA35C1B516}" srcOrd="2" destOrd="0" parTransId="{F940B941-AFF4-45D3-804A-8817AA6637E2}" sibTransId="{D7B93A08-B03B-4FFF-BC96-D0C6515FEE4E}"/>
    <dgm:cxn modelId="{99A57C7C-76E0-ED41-935E-36CBF238A48B}" type="presOf" srcId="{F62D7443-99B8-4DA9-9A64-4326A7B4ACE2}" destId="{34B84D7D-DA47-134C-B9FD-D95E9F799A75}" srcOrd="0" destOrd="0" presId="urn:microsoft.com/office/officeart/2016/7/layout/RepeatingBendingProcessNew"/>
    <dgm:cxn modelId="{833C7283-BDF2-7240-9BE8-3F554B4677C9}" type="presOf" srcId="{6D105699-0B5B-4CAE-B6C0-98CA35C1B516}" destId="{68853678-4BE7-8B48-95F1-CBD482D118A2}" srcOrd="0" destOrd="0" presId="urn:microsoft.com/office/officeart/2016/7/layout/RepeatingBendingProcessNew"/>
    <dgm:cxn modelId="{EF123CB4-8932-5348-9BF8-7E31A45EEA03}" type="presOf" srcId="{77ED41F4-512D-4F22-8E5C-778AA7507D5A}" destId="{3FAB3BFC-B7B4-6A4E-A830-6D4151F5E0CF}" srcOrd="0" destOrd="0" presId="urn:microsoft.com/office/officeart/2016/7/layout/RepeatingBendingProcessNew"/>
    <dgm:cxn modelId="{4B3E17D0-3934-4EB3-9A3F-2B003E2DF74C}" srcId="{77ED41F4-512D-4F22-8E5C-778AA7507D5A}" destId="{39208F91-9A20-441A-ADE4-77D402910DD6}" srcOrd="0" destOrd="0" parTransId="{336617E0-000C-441B-93D5-804513FF9B71}" sibTransId="{4ADC319A-B8BF-426C-8E03-ECC3991A4F79}"/>
    <dgm:cxn modelId="{D16CF9DB-D541-A243-AE68-AF3D21AB764D}" type="presOf" srcId="{D7B93A08-B03B-4FFF-BC96-D0C6515FEE4E}" destId="{E97071AE-C718-914B-B383-C6314A585A31}" srcOrd="0" destOrd="0" presId="urn:microsoft.com/office/officeart/2016/7/layout/RepeatingBendingProcessNew"/>
    <dgm:cxn modelId="{1FF739F3-37A3-974C-81F8-D0DD7DB551F1}" type="presOf" srcId="{39208F91-9A20-441A-ADE4-77D402910DD6}" destId="{F4F5EA70-4D62-9C43-8760-C25BFA8257D1}" srcOrd="0" destOrd="0" presId="urn:microsoft.com/office/officeart/2016/7/layout/RepeatingBendingProcessNew"/>
    <dgm:cxn modelId="{87F4EBFE-BCD0-438D-AC25-20EE25E58C8E}" srcId="{77ED41F4-512D-4F22-8E5C-778AA7507D5A}" destId="{BA7447B3-1A24-426E-BE7C-00D452BC1FD9}" srcOrd="1" destOrd="0" parTransId="{C0F842B6-5E4D-4DDD-A4CE-4CD24DA54C51}" sibTransId="{F62D7443-99B8-4DA9-9A64-4326A7B4ACE2}"/>
    <dgm:cxn modelId="{FAFCBBCA-8C80-D044-80EB-C4044EB49E23}" type="presParOf" srcId="{3FAB3BFC-B7B4-6A4E-A830-6D4151F5E0CF}" destId="{F4F5EA70-4D62-9C43-8760-C25BFA8257D1}" srcOrd="0" destOrd="0" presId="urn:microsoft.com/office/officeart/2016/7/layout/RepeatingBendingProcessNew"/>
    <dgm:cxn modelId="{696A419F-AAED-7940-9A98-E1E1013F8789}" type="presParOf" srcId="{3FAB3BFC-B7B4-6A4E-A830-6D4151F5E0CF}" destId="{6244E22B-625C-184C-88F0-DCCE54552BC1}" srcOrd="1" destOrd="0" presId="urn:microsoft.com/office/officeart/2016/7/layout/RepeatingBendingProcessNew"/>
    <dgm:cxn modelId="{722B62E4-09C5-6849-A9C1-35EA3E177233}" type="presParOf" srcId="{6244E22B-625C-184C-88F0-DCCE54552BC1}" destId="{38D155E0-BA4A-A047-BCE5-476EC536D66A}" srcOrd="0" destOrd="0" presId="urn:microsoft.com/office/officeart/2016/7/layout/RepeatingBendingProcessNew"/>
    <dgm:cxn modelId="{8876F7F2-2467-D94F-BD00-38095714384C}" type="presParOf" srcId="{3FAB3BFC-B7B4-6A4E-A830-6D4151F5E0CF}" destId="{C91A247B-5A87-4740-88CD-5B59CC3AE77F}" srcOrd="2" destOrd="0" presId="urn:microsoft.com/office/officeart/2016/7/layout/RepeatingBendingProcessNew"/>
    <dgm:cxn modelId="{117BB6CD-B386-9847-84D8-AB609C71118A}" type="presParOf" srcId="{3FAB3BFC-B7B4-6A4E-A830-6D4151F5E0CF}" destId="{34B84D7D-DA47-134C-B9FD-D95E9F799A75}" srcOrd="3" destOrd="0" presId="urn:microsoft.com/office/officeart/2016/7/layout/RepeatingBendingProcessNew"/>
    <dgm:cxn modelId="{BB152273-E32F-674F-9D4A-BE45E67F4BD3}" type="presParOf" srcId="{34B84D7D-DA47-134C-B9FD-D95E9F799A75}" destId="{527DAE06-1ECC-D54B-8289-8FEBC75ABC3C}" srcOrd="0" destOrd="0" presId="urn:microsoft.com/office/officeart/2016/7/layout/RepeatingBendingProcessNew"/>
    <dgm:cxn modelId="{75B1C590-0E37-8548-A432-D566D08B1CDA}" type="presParOf" srcId="{3FAB3BFC-B7B4-6A4E-A830-6D4151F5E0CF}" destId="{68853678-4BE7-8B48-95F1-CBD482D118A2}" srcOrd="4" destOrd="0" presId="urn:microsoft.com/office/officeart/2016/7/layout/RepeatingBendingProcessNew"/>
    <dgm:cxn modelId="{91AACCE3-AF6E-AF4C-8E78-06BA1D3E1951}" type="presParOf" srcId="{3FAB3BFC-B7B4-6A4E-A830-6D4151F5E0CF}" destId="{E97071AE-C718-914B-B383-C6314A585A31}" srcOrd="5" destOrd="0" presId="urn:microsoft.com/office/officeart/2016/7/layout/RepeatingBendingProcessNew"/>
    <dgm:cxn modelId="{05309249-E9DD-954A-821B-941D99D07DF5}" type="presParOf" srcId="{E97071AE-C718-914B-B383-C6314A585A31}" destId="{3C1FCD49-1DF0-044D-8A53-ED5DB568CACA}" srcOrd="0" destOrd="0" presId="urn:microsoft.com/office/officeart/2016/7/layout/RepeatingBendingProcessNew"/>
    <dgm:cxn modelId="{B7825450-1DBA-5F43-8AFC-038D0EEF359F}" type="presParOf" srcId="{3FAB3BFC-B7B4-6A4E-A830-6D4151F5E0CF}" destId="{B8B8F234-9490-6646-B09B-DE525E39E5F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“How does this work?”</a:t>
          </a:r>
          <a:br>
            <a:rPr lang="en-US" sz="2000" dirty="0"/>
          </a:br>
          <a:r>
            <a:rPr lang="en-US" sz="2000" dirty="0"/>
            <a:t>“Why do customers do X?”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understanding why people like some games but not others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227215"/>
          <a:ext cx="1908562" cy="1886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609281"/>
          <a:ext cx="7603797" cy="94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“Given X, what does the future hold for Y?”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predicting server bandwidth from date, time, etc. </a:t>
          </a:r>
        </a:p>
      </dsp:txBody>
      <dsp:txXfrm>
        <a:off x="1227301" y="2609281"/>
        <a:ext cx="7603797" cy="949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7483-B75A-4C2B-A5A0-BDE9B407B95C}">
      <dsp:nvSpPr>
        <dsp:cNvPr id="0" name=""/>
        <dsp:cNvSpPr/>
      </dsp:nvSpPr>
      <dsp:spPr>
        <a:xfrm>
          <a:off x="4057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027-CEB5-44B0-8716-5738F3358CBD}">
      <dsp:nvSpPr>
        <dsp:cNvPr id="0" name=""/>
        <dsp:cNvSpPr/>
      </dsp:nvSpPr>
      <dsp:spPr>
        <a:xfrm>
          <a:off x="2869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Accurate prediction</a:t>
          </a:r>
          <a:br>
            <a:rPr lang="en-US" sz="2300" kern="1200" dirty="0"/>
          </a:br>
          <a:r>
            <a:rPr lang="en-US" sz="2300" kern="1200" dirty="0"/>
            <a:t>Limited </a:t>
          </a:r>
          <a:r>
            <a:rPr lang="en-US" sz="2300" i="1" kern="1200" dirty="0"/>
            <a:t>understanding?</a:t>
          </a:r>
          <a:endParaRPr lang="en-US" sz="2300" kern="1200" dirty="0"/>
        </a:p>
      </dsp:txBody>
      <dsp:txXfrm>
        <a:off x="2869199" y="274019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E22B-625C-184C-88F0-DCCE54552BC1}">
      <dsp:nvSpPr>
        <dsp:cNvPr id="0" name=""/>
        <dsp:cNvSpPr/>
      </dsp:nvSpPr>
      <dsp:spPr>
        <a:xfrm>
          <a:off x="3046631" y="1514729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1556944"/>
        <a:ext cx="35040" cy="7008"/>
      </dsp:txXfrm>
    </dsp:sp>
    <dsp:sp modelId="{F4F5EA70-4D62-9C43-8760-C25BFA8257D1}">
      <dsp:nvSpPr>
        <dsp:cNvPr id="0" name=""/>
        <dsp:cNvSpPr/>
      </dsp:nvSpPr>
      <dsp:spPr>
        <a:xfrm>
          <a:off x="1427" y="646347"/>
          <a:ext cx="3047004" cy="1828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Description</a:t>
          </a:r>
        </a:p>
      </dsp:txBody>
      <dsp:txXfrm>
        <a:off x="1427" y="646347"/>
        <a:ext cx="3047004" cy="1828202"/>
      </dsp:txXfrm>
    </dsp:sp>
    <dsp:sp modelId="{34B84D7D-DA47-134C-B9FD-D95E9F799A75}">
      <dsp:nvSpPr>
        <dsp:cNvPr id="0" name=""/>
        <dsp:cNvSpPr/>
      </dsp:nvSpPr>
      <dsp:spPr>
        <a:xfrm>
          <a:off x="1524929" y="2472750"/>
          <a:ext cx="3747815" cy="670211"/>
        </a:xfrm>
        <a:custGeom>
          <a:avLst/>
          <a:gdLst/>
          <a:ahLst/>
          <a:cxnLst/>
          <a:rect l="0" t="0" r="0" b="0"/>
          <a:pathLst>
            <a:path>
              <a:moveTo>
                <a:pt x="3747815" y="0"/>
              </a:moveTo>
              <a:lnTo>
                <a:pt x="3747815" y="352205"/>
              </a:lnTo>
              <a:lnTo>
                <a:pt x="0" y="352205"/>
              </a:lnTo>
              <a:lnTo>
                <a:pt x="0" y="670211"/>
              </a:lnTo>
            </a:path>
          </a:pathLst>
        </a:custGeom>
        <a:noFill/>
        <a:ln w="12700" cap="flat" cmpd="sng" algn="ctr">
          <a:solidFill>
            <a:schemeClr val="accent2">
              <a:hueOff val="754442"/>
              <a:satOff val="-5435"/>
              <a:lumOff val="-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3518" y="2804351"/>
        <a:ext cx="190638" cy="7008"/>
      </dsp:txXfrm>
    </dsp:sp>
    <dsp:sp modelId="{C91A247B-5A87-4740-88CD-5B59CC3AE77F}">
      <dsp:nvSpPr>
        <dsp:cNvPr id="0" name=""/>
        <dsp:cNvSpPr/>
      </dsp:nvSpPr>
      <dsp:spPr>
        <a:xfrm>
          <a:off x="3749243" y="646347"/>
          <a:ext cx="3047004" cy="1828202"/>
        </a:xfrm>
        <a:prstGeom prst="rect">
          <a:avLst/>
        </a:prstGeom>
        <a:solidFill>
          <a:schemeClr val="accent2">
            <a:hueOff val="502961"/>
            <a:satOff val="-362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Explanation</a:t>
          </a:r>
        </a:p>
      </dsp:txBody>
      <dsp:txXfrm>
        <a:off x="3749243" y="646347"/>
        <a:ext cx="3047004" cy="1828202"/>
      </dsp:txXfrm>
    </dsp:sp>
    <dsp:sp modelId="{E97071AE-C718-914B-B383-C6314A585A31}">
      <dsp:nvSpPr>
        <dsp:cNvPr id="0" name=""/>
        <dsp:cNvSpPr/>
      </dsp:nvSpPr>
      <dsp:spPr>
        <a:xfrm>
          <a:off x="3046631" y="4043742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1508883"/>
              <a:satOff val="-10870"/>
              <a:lumOff val="-1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4085958"/>
        <a:ext cx="35040" cy="7008"/>
      </dsp:txXfrm>
    </dsp:sp>
    <dsp:sp modelId="{68853678-4BE7-8B48-95F1-CBD482D118A2}">
      <dsp:nvSpPr>
        <dsp:cNvPr id="0" name=""/>
        <dsp:cNvSpPr/>
      </dsp:nvSpPr>
      <dsp:spPr>
        <a:xfrm>
          <a:off x="1427" y="3175361"/>
          <a:ext cx="3047004" cy="1828202"/>
        </a:xfrm>
        <a:prstGeom prst="rect">
          <a:avLst/>
        </a:prstGeom>
        <a:solidFill>
          <a:schemeClr val="accent2">
            <a:hueOff val="1005922"/>
            <a:satOff val="-7247"/>
            <a:lumOff val="-1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Prediction</a:t>
          </a:r>
        </a:p>
      </dsp:txBody>
      <dsp:txXfrm>
        <a:off x="1427" y="3175361"/>
        <a:ext cx="3047004" cy="1828202"/>
      </dsp:txXfrm>
    </dsp:sp>
    <dsp:sp modelId="{B8B8F234-9490-6646-B09B-DE525E39E5FF}">
      <dsp:nvSpPr>
        <dsp:cNvPr id="0" name=""/>
        <dsp:cNvSpPr/>
      </dsp:nvSpPr>
      <dsp:spPr>
        <a:xfrm>
          <a:off x="3749243" y="3175361"/>
          <a:ext cx="3047004" cy="1828202"/>
        </a:xfrm>
        <a:prstGeom prst="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Control</a:t>
          </a:r>
        </a:p>
      </dsp:txBody>
      <dsp:txXfrm>
        <a:off x="3749243" y="3175361"/>
        <a:ext cx="3047004" cy="1828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E22B-625C-184C-88F0-DCCE54552BC1}">
      <dsp:nvSpPr>
        <dsp:cNvPr id="0" name=""/>
        <dsp:cNvSpPr/>
      </dsp:nvSpPr>
      <dsp:spPr>
        <a:xfrm>
          <a:off x="3046631" y="1514729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1556944"/>
        <a:ext cx="35040" cy="7008"/>
      </dsp:txXfrm>
    </dsp:sp>
    <dsp:sp modelId="{F4F5EA70-4D62-9C43-8760-C25BFA8257D1}">
      <dsp:nvSpPr>
        <dsp:cNvPr id="0" name=""/>
        <dsp:cNvSpPr/>
      </dsp:nvSpPr>
      <dsp:spPr>
        <a:xfrm>
          <a:off x="1427" y="646347"/>
          <a:ext cx="3047004" cy="1828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Description</a:t>
          </a:r>
        </a:p>
      </dsp:txBody>
      <dsp:txXfrm>
        <a:off x="1427" y="646347"/>
        <a:ext cx="3047004" cy="1828202"/>
      </dsp:txXfrm>
    </dsp:sp>
    <dsp:sp modelId="{34B84D7D-DA47-134C-B9FD-D95E9F799A75}">
      <dsp:nvSpPr>
        <dsp:cNvPr id="0" name=""/>
        <dsp:cNvSpPr/>
      </dsp:nvSpPr>
      <dsp:spPr>
        <a:xfrm>
          <a:off x="1524929" y="2472750"/>
          <a:ext cx="3747815" cy="670211"/>
        </a:xfrm>
        <a:custGeom>
          <a:avLst/>
          <a:gdLst/>
          <a:ahLst/>
          <a:cxnLst/>
          <a:rect l="0" t="0" r="0" b="0"/>
          <a:pathLst>
            <a:path>
              <a:moveTo>
                <a:pt x="3747815" y="0"/>
              </a:moveTo>
              <a:lnTo>
                <a:pt x="3747815" y="352205"/>
              </a:lnTo>
              <a:lnTo>
                <a:pt x="0" y="352205"/>
              </a:lnTo>
              <a:lnTo>
                <a:pt x="0" y="670211"/>
              </a:lnTo>
            </a:path>
          </a:pathLst>
        </a:custGeom>
        <a:noFill/>
        <a:ln w="12700" cap="flat" cmpd="sng" algn="ctr">
          <a:solidFill>
            <a:schemeClr val="accent2">
              <a:hueOff val="754442"/>
              <a:satOff val="-5435"/>
              <a:lumOff val="-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3518" y="2804351"/>
        <a:ext cx="190638" cy="7008"/>
      </dsp:txXfrm>
    </dsp:sp>
    <dsp:sp modelId="{C91A247B-5A87-4740-88CD-5B59CC3AE77F}">
      <dsp:nvSpPr>
        <dsp:cNvPr id="0" name=""/>
        <dsp:cNvSpPr/>
      </dsp:nvSpPr>
      <dsp:spPr>
        <a:xfrm>
          <a:off x="3749243" y="646347"/>
          <a:ext cx="3047004" cy="1828202"/>
        </a:xfrm>
        <a:prstGeom prst="rect">
          <a:avLst/>
        </a:prstGeom>
        <a:solidFill>
          <a:schemeClr val="accent2">
            <a:hueOff val="502961"/>
            <a:satOff val="-362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Explanation</a:t>
          </a:r>
        </a:p>
      </dsp:txBody>
      <dsp:txXfrm>
        <a:off x="3749243" y="646347"/>
        <a:ext cx="3047004" cy="1828202"/>
      </dsp:txXfrm>
    </dsp:sp>
    <dsp:sp modelId="{E97071AE-C718-914B-B383-C6314A585A31}">
      <dsp:nvSpPr>
        <dsp:cNvPr id="0" name=""/>
        <dsp:cNvSpPr/>
      </dsp:nvSpPr>
      <dsp:spPr>
        <a:xfrm>
          <a:off x="3046631" y="4043742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1508883"/>
              <a:satOff val="-10870"/>
              <a:lumOff val="-1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4085958"/>
        <a:ext cx="35040" cy="7008"/>
      </dsp:txXfrm>
    </dsp:sp>
    <dsp:sp modelId="{68853678-4BE7-8B48-95F1-CBD482D118A2}">
      <dsp:nvSpPr>
        <dsp:cNvPr id="0" name=""/>
        <dsp:cNvSpPr/>
      </dsp:nvSpPr>
      <dsp:spPr>
        <a:xfrm>
          <a:off x="1427" y="3175361"/>
          <a:ext cx="3047004" cy="1828202"/>
        </a:xfrm>
        <a:prstGeom prst="rect">
          <a:avLst/>
        </a:prstGeom>
        <a:solidFill>
          <a:schemeClr val="accent2">
            <a:hueOff val="1005922"/>
            <a:satOff val="-7247"/>
            <a:lumOff val="-1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Prediction</a:t>
          </a:r>
        </a:p>
      </dsp:txBody>
      <dsp:txXfrm>
        <a:off x="1427" y="3175361"/>
        <a:ext cx="3047004" cy="1828202"/>
      </dsp:txXfrm>
    </dsp:sp>
    <dsp:sp modelId="{B8B8F234-9490-6646-B09B-DE525E39E5FF}">
      <dsp:nvSpPr>
        <dsp:cNvPr id="0" name=""/>
        <dsp:cNvSpPr/>
      </dsp:nvSpPr>
      <dsp:spPr>
        <a:xfrm>
          <a:off x="3749243" y="3175361"/>
          <a:ext cx="3047004" cy="1828202"/>
        </a:xfrm>
        <a:prstGeom prst="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Control</a:t>
          </a:r>
        </a:p>
      </dsp:txBody>
      <dsp:txXfrm>
        <a:off x="3749243" y="3175361"/>
        <a:ext cx="3047004" cy="18282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42999"/>
          <a:ext cx="1908562" cy="1886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478412"/>
          <a:ext cx="7603797" cy="1264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“How does this work?”</a:t>
          </a:r>
          <a:br>
            <a:rPr lang="en-US" sz="2000" kern="1200" dirty="0"/>
          </a:br>
          <a:r>
            <a:rPr lang="en-US" sz="2000" kern="1200" dirty="0"/>
            <a:t>“Why do customers do X?”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understanding why people like some games but not others</a:t>
          </a:r>
        </a:p>
      </dsp:txBody>
      <dsp:txXfrm>
        <a:off x="1227301" y="2478412"/>
        <a:ext cx="7603797" cy="12646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to prediction</a:t>
            </a:r>
          </a:p>
          <a:p>
            <a:r>
              <a:rPr lang="en-US" dirty="0"/>
              <a:t>- Don’t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98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this interactive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problem: (water leaking in basement)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problem as a question to be answered (what is causing the leak?)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a theory as to the answer to the question (a pipe is leaking).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4: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 and experiment in ways that speak to 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‘severe test’ that would either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affirm or falsify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Observe: someone is in the shower above.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off the shower. Result: water leak continues for a while, then stops.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5: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pipe leak seems like a poor fit to the data. Perhaps the leak is in the shower piping?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6: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iterate the cycle until a final answer is confirmed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the shower (empty shower). No leak.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maybe the problem is water leaking through the shower wall/tile.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shower with person in it until a leak appears. Assess where water is. Result: water primarily on the ‘wet wall’ [wall with shower controls].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so maybe that wall is leaking.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have someone in the shower but cover that wall with a tarp [no leak]. Remove tarp [leak starts]. 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7: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answer confirmed. That wall needs replacing because it is leaking. 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7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5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0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1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5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real-world, naturally occurring data, behavior, etc. That’s good. </a:t>
            </a:r>
            <a:br>
              <a:rPr lang="en-US" dirty="0"/>
            </a:br>
            <a:r>
              <a:rPr lang="en-US" dirty="0"/>
              <a:t>Must beware of selection bias though!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that covers both: apology should make it easier to forgive someone, right? Yet more apology is associated with LESS forgiveness. Why? Because people apologize for worse things. </a:t>
            </a:r>
          </a:p>
          <a:p>
            <a:endParaRPr lang="en-US" dirty="0"/>
          </a:p>
          <a:p>
            <a:r>
              <a:rPr lang="en-US" dirty="0"/>
              <a:t>Also easy to hack</a:t>
            </a:r>
          </a:p>
          <a:p>
            <a:endParaRPr lang="en-US" dirty="0"/>
          </a:p>
          <a:p>
            <a:r>
              <a:rPr lang="en-US" dirty="0"/>
              <a:t>Meaning: can you tell me what’s going on there? That’s world happiness data from the UN. Big circles are positive correlations. Sometimes “</a:t>
            </a:r>
            <a:r>
              <a:rPr lang="en-US" b="1" dirty="0"/>
              <a:t>everything correlates with everything” </a:t>
            </a:r>
            <a:r>
              <a:rPr lang="en-US" b="0" dirty="0"/>
              <a:t>and it’s hard to say what it means.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6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5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9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something predicts does not mean that it’s causal. What’s going on here?</a:t>
            </a:r>
            <a:br>
              <a:rPr lang="en-US" dirty="0"/>
            </a:br>
            <a:br>
              <a:rPr lang="en-US" dirty="0"/>
            </a:br>
            <a:r>
              <a:rPr lang="en-US"/>
              <a:t>Clearly MAKING PEOPLE START GOING TO MUSEUMS WON’T ACTUALLY HELP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fundamentally a science about people, so let’s take a look at what “people scientists” do when they think about trying to build a science of human behavior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Control is A goal. This is what we WANT TO KNOW. If I do X, can I reliably say what will happen?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Explanation A goal. If I und</a:t>
            </a:r>
          </a:p>
          <a:p>
            <a:endParaRPr lang="en-US" dirty="0"/>
          </a:p>
          <a:p>
            <a:r>
              <a:rPr lang="en-US" dirty="0"/>
              <a:t>- Scientists assume you would NEVER be able to predict without an explanatory model. Where would you get the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5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Discussion Q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actually DO have a “theory” of how “X” works (often wrong?)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can supercharge our prediction by understanding how “X” works</a:t>
            </a:r>
            <a:br>
              <a:rPr lang="en-US" sz="12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sell you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Theory = correct understanding, such that you can rely on it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dirty="0"/>
              <a:t>Machines can think for us sometimes and that’s ok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Understanding facilitates action. Gets us to that control stage. 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All data scientists modeling human behavior must therefore be psychological scientists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python.org/psf/trademarks/" TargetMode="Externa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ytimes.com/2019/12/22/us/arts-health-effects-ucl-stud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Data Science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Session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28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theory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causes of fun?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effects of fun?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’universal principles’ (vs. things that vary across game types, gamer segments)?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things that would vary across segments?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omputer sitting on top of a keyboard&#10;&#10;Description automatically generated">
            <a:extLst>
              <a:ext uri="{FF2B5EF4-FFF2-40B4-BE49-F238E27FC236}">
                <a16:creationId xmlns:a16="http://schemas.microsoft.com/office/drawing/2014/main" id="{3719F050-5865-3548-B6F8-749BBC7C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1" b="2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5988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DBF59-F1B3-3C48-9407-2960047F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66" y="1146517"/>
            <a:ext cx="4360587" cy="436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1125F-872E-7944-8EC1-709E60CAFCCC}"/>
              </a:ext>
            </a:extLst>
          </p:cNvPr>
          <p:cNvSpPr txBox="1"/>
          <p:nvPr/>
        </p:nvSpPr>
        <p:spPr>
          <a:xfrm>
            <a:off x="1275515" y="2593908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Conceptual </a:t>
            </a:r>
            <a:br>
              <a:rPr lang="en-US" sz="3600" dirty="0"/>
            </a:br>
            <a:r>
              <a:rPr lang="en-US" sz="3600" dirty="0"/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F8394-DC9A-E245-8A95-C11FA06697EC}"/>
              </a:ext>
            </a:extLst>
          </p:cNvPr>
          <p:cNvSpPr txBox="1"/>
          <p:nvPr/>
        </p:nvSpPr>
        <p:spPr>
          <a:xfrm>
            <a:off x="8427553" y="2639439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Collect &amp; </a:t>
            </a:r>
            <a:br>
              <a:rPr lang="en-US" sz="3600" dirty="0"/>
            </a:br>
            <a:r>
              <a:rPr lang="en-US" sz="3600" dirty="0"/>
              <a:t>Process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EA354-1012-8A41-B807-4FF1463B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41" y="607080"/>
            <a:ext cx="1078874" cy="10788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D1EDD4-30A4-7A49-8A00-55BDB9F839C8}"/>
              </a:ext>
            </a:extLst>
          </p:cNvPr>
          <p:cNvSpPr/>
          <p:nvPr/>
        </p:nvSpPr>
        <p:spPr>
          <a:xfrm>
            <a:off x="7781026" y="6251599"/>
            <a:ext cx="448037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00" dirty="0"/>
              <a:t>The Python logo is a trademark of the Python Software Foundation, used in accordance with PSF’s </a:t>
            </a:r>
            <a:r>
              <a:rPr lang="en-US" sz="500" dirty="0">
                <a:hlinkClick r:id="rId5"/>
              </a:rPr>
              <a:t>trademark use policy.</a:t>
            </a:r>
            <a:endParaRPr lang="en-US" sz="500" dirty="0"/>
          </a:p>
        </p:txBody>
      </p:sp>
      <p:sp>
        <p:nvSpPr>
          <p:cNvPr id="14" name="Rectangle 13" descr="Brain in head">
            <a:extLst>
              <a:ext uri="{FF2B5EF4-FFF2-40B4-BE49-F238E27FC236}">
                <a16:creationId xmlns:a16="http://schemas.microsoft.com/office/drawing/2014/main" id="{7A24D065-01EB-4B42-9B52-4EB5C8538EF4}"/>
              </a:ext>
            </a:extLst>
          </p:cNvPr>
          <p:cNvSpPr/>
          <p:nvPr/>
        </p:nvSpPr>
        <p:spPr>
          <a:xfrm>
            <a:off x="5306781" y="4093718"/>
            <a:ext cx="1908562" cy="188683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24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0C9AB7-B78C-984C-8570-CA26FAB07B63}"/>
              </a:ext>
            </a:extLst>
          </p:cNvPr>
          <p:cNvSpPr/>
          <p:nvPr/>
        </p:nvSpPr>
        <p:spPr>
          <a:xfrm>
            <a:off x="1386186" y="2401683"/>
            <a:ext cx="6095136" cy="34115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61" b="1" dirty="0">
                <a:solidFill>
                  <a:schemeClr val="accent1"/>
                </a:solidFill>
              </a:rPr>
              <a:t>Problem </a:t>
            </a:r>
            <a: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  <a:t> Question to Answer</a:t>
            </a:r>
            <a:b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Pitch an Explanation (Theory)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Design an Experiment / Analysis to Test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Draw Conclusions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Repeat, Hone on Answer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Solve Problem</a:t>
            </a:r>
            <a:endParaRPr lang="en-US" sz="196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E85132-D238-BC49-B0E7-499721D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00" y="505991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Graphic 6" descr="Wrench">
            <a:extLst>
              <a:ext uri="{FF2B5EF4-FFF2-40B4-BE49-F238E27FC236}">
                <a16:creationId xmlns:a16="http://schemas.microsoft.com/office/drawing/2014/main" id="{C00FBBF0-84BE-F74A-86E6-5B17D914D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575" y="2586987"/>
            <a:ext cx="3040966" cy="30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3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your team’s theory/understanding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correct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incorrect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279FD-D6EE-4016-B9D6-21EF14F1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5B3F-C36F-384B-AFB9-332A8BC55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825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D4147-C543-4C47-A525-AC6588853B18}"/>
              </a:ext>
            </a:extLst>
          </p:cNvPr>
          <p:cNvSpPr/>
          <p:nvPr/>
        </p:nvSpPr>
        <p:spPr>
          <a:xfrm>
            <a:off x="4442969" y="51683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EFC04-30EF-F640-8498-8346C7A9F996}"/>
              </a:ext>
            </a:extLst>
          </p:cNvPr>
          <p:cNvSpPr/>
          <p:nvPr/>
        </p:nvSpPr>
        <p:spPr>
          <a:xfrm>
            <a:off x="4537492" y="340325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loud 12">
            <a:extLst>
              <a:ext uri="{FF2B5EF4-FFF2-40B4-BE49-F238E27FC236}">
                <a16:creationId xmlns:a16="http://schemas.microsoft.com/office/drawing/2014/main" id="{421D9CC4-484C-4A4B-A3BF-EB6319E6DB9A}"/>
              </a:ext>
            </a:extLst>
          </p:cNvPr>
          <p:cNvSpPr/>
          <p:nvPr/>
        </p:nvSpPr>
        <p:spPr>
          <a:xfrm rot="20474474">
            <a:off x="3927080" y="1215195"/>
            <a:ext cx="154246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6F9722E6-B727-6B44-AC84-CD7C34B8007D}"/>
              </a:ext>
            </a:extLst>
          </p:cNvPr>
          <p:cNvSpPr/>
          <p:nvPr/>
        </p:nvSpPr>
        <p:spPr>
          <a:xfrm rot="20474474">
            <a:off x="3914398" y="3341569"/>
            <a:ext cx="201994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Lunch</a:t>
            </a:r>
          </a:p>
        </p:txBody>
      </p:sp>
    </p:spTree>
    <p:extLst>
      <p:ext uri="{BB962C8B-B14F-4D97-AF65-F5344CB8AC3E}">
        <p14:creationId xmlns:p14="http://schemas.microsoft.com/office/powerpoint/2010/main" val="17091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94759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loud 10">
            <a:extLst>
              <a:ext uri="{FF2B5EF4-FFF2-40B4-BE49-F238E27FC236}">
                <a16:creationId xmlns:a16="http://schemas.microsoft.com/office/drawing/2014/main" id="{F5D40FB7-64D3-8D4E-B075-4D3F89F2D6D1}"/>
              </a:ext>
            </a:extLst>
          </p:cNvPr>
          <p:cNvSpPr/>
          <p:nvPr/>
        </p:nvSpPr>
        <p:spPr>
          <a:xfrm rot="20474474">
            <a:off x="254747" y="3578388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kinds of problems are we solving now?</a:t>
            </a:r>
          </a:p>
        </p:txBody>
      </p:sp>
    </p:spTree>
    <p:extLst>
      <p:ext uri="{BB962C8B-B14F-4D97-AF65-F5344CB8AC3E}">
        <p14:creationId xmlns:p14="http://schemas.microsoft.com/office/powerpoint/2010/main" val="13402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8E30B-73B2-2549-9524-1BAAE8A5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400"/>
              <a:t>Observational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34C2-CE6C-954A-8072-D70AC0F7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Use one observed variable to predict another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D84C478-4A37-EF45-BA60-2E083D79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52" y="643466"/>
            <a:ext cx="6239549" cy="52256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6A11EBD0-C686-BB4D-968A-9904718E3193}"/>
              </a:ext>
            </a:extLst>
          </p:cNvPr>
          <p:cNvSpPr/>
          <p:nvPr/>
        </p:nvSpPr>
        <p:spPr>
          <a:xfrm rot="20474474">
            <a:off x="1216913" y="3587311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Brainstorm: </a:t>
            </a:r>
            <a:br>
              <a:rPr lang="en-US" dirty="0"/>
            </a:br>
            <a:r>
              <a:rPr lang="en-US" dirty="0"/>
              <a:t>Why Might These Correlate?</a:t>
            </a:r>
          </a:p>
        </p:txBody>
      </p:sp>
    </p:spTree>
    <p:extLst>
      <p:ext uri="{BB962C8B-B14F-4D97-AF65-F5344CB8AC3E}">
        <p14:creationId xmlns:p14="http://schemas.microsoft.com/office/powerpoint/2010/main" val="41865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0E3A-B446-294F-AF7B-1144E877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6E554E"/>
                </a:solidFill>
              </a:rPr>
              <a:t>Strengths for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92C2-09E6-4100-9B1E-B90C15B6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r="2187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B3-A1FA-DE43-B6EB-0C1F799D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occurring* (external validity)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On the trail: </a:t>
            </a:r>
            <a:r>
              <a:rPr lang="en-US" sz="2000" i="1" dirty="0"/>
              <a:t>something caused something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31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7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17A93-C1F6-F042-9A80-17703EA0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Weaknesses?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7347-B0D5-6140-9AAC-DB6DD33F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Correlation ≠ causation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absent </a:t>
            </a:r>
            <a:r>
              <a:rPr lang="en-US" sz="1400" dirty="0">
                <a:solidFill>
                  <a:srgbClr val="FFFFFF"/>
                </a:solidFill>
              </a:rPr>
              <a:t>with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present </a:t>
            </a:r>
            <a:r>
              <a:rPr lang="en-US" sz="1400" dirty="0">
                <a:solidFill>
                  <a:srgbClr val="FFFFFF"/>
                </a:solidFill>
              </a:rPr>
              <a:t>without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Meaning is … difficult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F9DFE-AD4F-3049-BE30-0E1C1F69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68" y="640080"/>
            <a:ext cx="6146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713A-FA09-074D-90B2-51F73081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 Reasons for Correlation!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1DCA-10B0-8E41-B9CF-E6057E9D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Reverse 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Confound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F2D311-DEEE-E240-83B1-30B030F96DCF}"/>
              </a:ext>
            </a:extLst>
          </p:cNvPr>
          <p:cNvSpPr txBox="1">
            <a:spLocks/>
          </p:cNvSpPr>
          <p:nvPr/>
        </p:nvSpPr>
        <p:spPr>
          <a:xfrm>
            <a:off x="4805373" y="2591444"/>
            <a:ext cx="4708008" cy="642686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4E1DB0-5008-ED4E-971F-C3F818BBAC12}"/>
              </a:ext>
            </a:extLst>
          </p:cNvPr>
          <p:cNvSpPr txBox="1">
            <a:spLocks/>
          </p:cNvSpPr>
          <p:nvPr/>
        </p:nvSpPr>
        <p:spPr>
          <a:xfrm>
            <a:off x="4806853" y="4015559"/>
            <a:ext cx="4708008" cy="83094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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1A46D3C-D24C-1241-9453-2DF88962BDEA}"/>
              </a:ext>
            </a:extLst>
          </p:cNvPr>
          <p:cNvSpPr txBox="1">
            <a:spLocks/>
          </p:cNvSpPr>
          <p:nvPr/>
        </p:nvSpPr>
        <p:spPr>
          <a:xfrm>
            <a:off x="4805373" y="5136488"/>
            <a:ext cx="4708008" cy="1395843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   Enjoyment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Other Stuff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338AB-1D51-C349-88B4-EC88D472D990}"/>
              </a:ext>
            </a:extLst>
          </p:cNvPr>
          <p:cNvCxnSpPr/>
          <p:nvPr/>
        </p:nvCxnSpPr>
        <p:spPr>
          <a:xfrm flipV="1">
            <a:off x="8070730" y="5670103"/>
            <a:ext cx="292100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5C3AC8-FE5D-AA4F-9585-711B4EA5C5E1}"/>
              </a:ext>
            </a:extLst>
          </p:cNvPr>
          <p:cNvCxnSpPr>
            <a:cxnSpLocks/>
          </p:cNvCxnSpPr>
          <p:nvPr/>
        </p:nvCxnSpPr>
        <p:spPr>
          <a:xfrm flipH="1" flipV="1">
            <a:off x="6005576" y="5652174"/>
            <a:ext cx="288317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20EFBC3-0323-2745-9C80-035BB09286C4}"/>
              </a:ext>
            </a:extLst>
          </p:cNvPr>
          <p:cNvSpPr txBox="1">
            <a:spLocks/>
          </p:cNvSpPr>
          <p:nvPr/>
        </p:nvSpPr>
        <p:spPr>
          <a:xfrm>
            <a:off x="5684186" y="4425059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establish time-order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05C2A9-0B59-EB45-A56A-18D33F910EF0}"/>
              </a:ext>
            </a:extLst>
          </p:cNvPr>
          <p:cNvSpPr txBox="1">
            <a:spLocks/>
          </p:cNvSpPr>
          <p:nvPr/>
        </p:nvSpPr>
        <p:spPr>
          <a:xfrm>
            <a:off x="5554589" y="6070160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hold confounds constant</a:t>
            </a:r>
          </a:p>
        </p:txBody>
      </p:sp>
    </p:spTree>
    <p:extLst>
      <p:ext uri="{BB962C8B-B14F-4D97-AF65-F5344CB8AC3E}">
        <p14:creationId xmlns:p14="http://schemas.microsoft.com/office/powerpoint/2010/main" val="256029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18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E3A7-F43D-9E49-8122-1690308A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Nobel Chocolate Activity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EA66C9-4C2A-3145-A700-20777F64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30" y="640081"/>
            <a:ext cx="5842955" cy="5054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28BBA-3B6C-0043-B9A0-B94D5084D38A}"/>
              </a:ext>
            </a:extLst>
          </p:cNvPr>
          <p:cNvSpPr/>
          <p:nvPr/>
        </p:nvSpPr>
        <p:spPr>
          <a:xfrm>
            <a:off x="7982543" y="4390181"/>
            <a:ext cx="3238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Messerli, Franz H. “Chocolate Consumption, Cognitive Function, and Nobel Laureates.” </a:t>
            </a:r>
            <a:r>
              <a:rPr lang="en-US" i="1" dirty="0"/>
              <a:t>The New England Journal of Medicine; Boston</a:t>
            </a:r>
            <a:r>
              <a:rPr lang="en-US" dirty="0"/>
              <a:t> 367, no. 16 (October 18, 2012): 1562–64.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53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040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41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replace, clock, table&#10;&#10;Description automatically generated">
            <a:extLst>
              <a:ext uri="{FF2B5EF4-FFF2-40B4-BE49-F238E27FC236}">
                <a16:creationId xmlns:a16="http://schemas.microsoft.com/office/drawing/2014/main" id="{698B396A-EAB8-6F4F-859D-164125ED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88900"/>
            <a:ext cx="10528300" cy="668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9B143D-C94E-AE4F-80D1-E6B4EED7152B}"/>
              </a:ext>
            </a:extLst>
          </p:cNvPr>
          <p:cNvSpPr/>
          <p:nvPr/>
        </p:nvSpPr>
        <p:spPr>
          <a:xfrm>
            <a:off x="6386733" y="6334780"/>
            <a:ext cx="58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https://www.nytimes.com/2019/12/22/us/arts-health-effects-ucl-study.html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70ECAF-EEEE-EA44-B3E2-025EB14B7299}"/>
              </a:ext>
            </a:extLst>
          </p:cNvPr>
          <p:cNvSpPr txBox="1">
            <a:spLocks/>
          </p:cNvSpPr>
          <p:nvPr/>
        </p:nvSpPr>
        <p:spPr>
          <a:xfrm rot="20205517">
            <a:off x="-235052" y="972886"/>
            <a:ext cx="6470692" cy="122930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bg1"/>
                </a:solidFill>
              </a:rPr>
              <a:t>Prediction ≠ Understanding</a:t>
            </a:r>
            <a:endParaRPr lang="en-US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F866-6908-A042-9C39-BD50DA8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Stages of Scientific Understanding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9831F2-EF1F-4882-A4CF-A234E2D75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36746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8BAFE3-53BC-274F-BAF4-CE793B451874}"/>
              </a:ext>
            </a:extLst>
          </p:cNvPr>
          <p:cNvSpPr/>
          <p:nvPr/>
        </p:nvSpPr>
        <p:spPr>
          <a:xfrm>
            <a:off x="7786255" y="3648364"/>
            <a:ext cx="3999345" cy="230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D0396-681D-6F4F-8004-62C2D5709AC3}"/>
              </a:ext>
            </a:extLst>
          </p:cNvPr>
          <p:cNvSpPr/>
          <p:nvPr/>
        </p:nvSpPr>
        <p:spPr>
          <a:xfrm>
            <a:off x="4268270" y="3103418"/>
            <a:ext cx="6048748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22F8E-0BAD-0048-A1AC-A6E65406C409}"/>
              </a:ext>
            </a:extLst>
          </p:cNvPr>
          <p:cNvSpPr/>
          <p:nvPr/>
        </p:nvSpPr>
        <p:spPr>
          <a:xfrm>
            <a:off x="7786255" y="574963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AE3BA-ACB0-354F-B74A-F7B529AEEF61}"/>
              </a:ext>
            </a:extLst>
          </p:cNvPr>
          <p:cNvSpPr/>
          <p:nvPr/>
        </p:nvSpPr>
        <p:spPr>
          <a:xfrm>
            <a:off x="4089401" y="775854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F866-6908-A042-9C39-BD50DA8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Stages of Scientific Understanding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9831F2-EF1F-4882-A4CF-A234E2D75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5C5382B5-45D6-1E4D-874D-2D2B5F5B1AAC}"/>
              </a:ext>
            </a:extLst>
          </p:cNvPr>
          <p:cNvSpPr/>
          <p:nvPr/>
        </p:nvSpPr>
        <p:spPr>
          <a:xfrm rot="20474474">
            <a:off x="341800" y="3386748"/>
            <a:ext cx="4199478" cy="2819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you know which variables to use in a predictive model?</a:t>
            </a:r>
          </a:p>
        </p:txBody>
      </p:sp>
    </p:spTree>
    <p:extLst>
      <p:ext uri="{BB962C8B-B14F-4D97-AF65-F5344CB8AC3E}">
        <p14:creationId xmlns:p14="http://schemas.microsoft.com/office/powerpoint/2010/main" val="19072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Understanding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76718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57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33F250-BE1A-46BE-BE21-46726453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47457-D3AD-7D4A-885E-6861241A8E0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“There is nothing so practical as a good theory”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E1D1-0007-7B40-856A-B4B1B4215ACB}"/>
              </a:ext>
            </a:extLst>
          </p:cNvPr>
          <p:cNvSpPr/>
          <p:nvPr/>
        </p:nvSpPr>
        <p:spPr>
          <a:xfrm>
            <a:off x="1333469" y="4756794"/>
            <a:ext cx="136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- Kurt Lewin</a:t>
            </a:r>
          </a:p>
        </p:txBody>
      </p:sp>
    </p:spTree>
    <p:extLst>
      <p:ext uri="{BB962C8B-B14F-4D97-AF65-F5344CB8AC3E}">
        <p14:creationId xmlns:p14="http://schemas.microsoft.com/office/powerpoint/2010/main" val="350119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2041-D58D-094F-81BF-A7A78D18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You Can Rely On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AC57-720B-E34B-BCD8-EC823553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Build better models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Know what data to collect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Manage, intuit, and think critically about business problems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Enables action</a:t>
            </a:r>
          </a:p>
        </p:txBody>
      </p:sp>
      <p:pic>
        <p:nvPicPr>
          <p:cNvPr id="5" name="Picture 4" descr="A picture containing indoor, table, doughnut, sitting&#10;&#10;Description automatically generated">
            <a:extLst>
              <a:ext uri="{FF2B5EF4-FFF2-40B4-BE49-F238E27FC236}">
                <a16:creationId xmlns:a16="http://schemas.microsoft.com/office/drawing/2014/main" id="{F3ADDB42-C76B-894C-A5F4-FB8CA092D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3" r="1482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4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1181</Words>
  <Application>Microsoft Macintosh PowerPoint</Application>
  <PresentationFormat>Widescreen</PresentationFormat>
  <Paragraphs>150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Sagona Book</vt:lpstr>
      <vt:lpstr>Sagona ExtraLight</vt:lpstr>
      <vt:lpstr>RetrospectVTI</vt:lpstr>
      <vt:lpstr>Data Science for Understanding</vt:lpstr>
      <vt:lpstr>Business Problem of Prediction</vt:lpstr>
      <vt:lpstr>Business Problem of Prediction</vt:lpstr>
      <vt:lpstr>PowerPoint Presentation</vt:lpstr>
      <vt:lpstr>Stages of Scientific Understanding</vt:lpstr>
      <vt:lpstr>Stages of Scientific Understanding</vt:lpstr>
      <vt:lpstr>Business Problem of Understanding</vt:lpstr>
      <vt:lpstr>“There is nothing so practical as a good theory”</vt:lpstr>
      <vt:lpstr>Understanding You Can Rely On</vt:lpstr>
      <vt:lpstr>Teams Exercise</vt:lpstr>
      <vt:lpstr>Teams Discussion #1</vt:lpstr>
      <vt:lpstr>Process</vt:lpstr>
      <vt:lpstr>PowerPoint Presentation</vt:lpstr>
      <vt:lpstr>Example</vt:lpstr>
      <vt:lpstr>Teams Exercise</vt:lpstr>
      <vt:lpstr>Teams Discussion #2</vt:lpstr>
      <vt:lpstr>Tools</vt:lpstr>
      <vt:lpstr>Designs for Understanding</vt:lpstr>
      <vt:lpstr>Designs for Understanding</vt:lpstr>
      <vt:lpstr>Observational</vt:lpstr>
      <vt:lpstr>Strengths for Understanding</vt:lpstr>
      <vt:lpstr>Weaknesses?</vt:lpstr>
      <vt:lpstr>3 Reasons for Correlation!</vt:lpstr>
      <vt:lpstr>Python Exercise</vt:lpstr>
      <vt:lpstr>Nobel Chocolate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for Understanding</dc:title>
  <dc:creator>Carpenter, Tom</dc:creator>
  <cp:lastModifiedBy>Carpenter, Tom</cp:lastModifiedBy>
  <cp:revision>10</cp:revision>
  <dcterms:created xsi:type="dcterms:W3CDTF">2020-01-03T18:52:52Z</dcterms:created>
  <dcterms:modified xsi:type="dcterms:W3CDTF">2020-01-03T23:35:34Z</dcterms:modified>
</cp:coreProperties>
</file>